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9" r:id="rId3"/>
    <p:sldId id="300" r:id="rId4"/>
    <p:sldId id="290" r:id="rId5"/>
    <p:sldId id="301" r:id="rId6"/>
    <p:sldId id="273" r:id="rId7"/>
    <p:sldId id="312" r:id="rId8"/>
    <p:sldId id="293" r:id="rId9"/>
    <p:sldId id="308" r:id="rId10"/>
    <p:sldId id="313" r:id="rId11"/>
    <p:sldId id="310" r:id="rId12"/>
    <p:sldId id="306" r:id="rId13"/>
    <p:sldId id="299" r:id="rId14"/>
    <p:sldId id="28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Altinger" initials="GA" lastIdx="12" clrIdx="0"/>
  <p:cmAuthor id="2" name="Bella Wang" initials="BW" lastIdx="17" clrIdx="1"/>
  <p:cmAuthor id="3" name="Robin" initials="R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7410D78-8D29-4C57-B877-13DF4ACF989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9CAB4E-4C72-4E19-A9A4-0B6FFA804C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972E5BA-D745-4964-98D3-B49A0065B3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D9B4F6-4365-4785-BEF0-A8C3A5CF4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A5B8BC3-51A5-4A4C-AB76-FBF44798031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EFB8B04-B578-4C9F-88D0-D20722E40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4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56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3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11D7311-6A0E-45B6-9C8D-4BD5AE96D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A959A0-D42E-4FB2-93BA-B82DEF88E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1696-C687-4557-B3C9-854E8DBA02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755B19B-5432-443B-A4FE-EFE0C7B29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A9EDED-6667-4FAC-93C6-5DA9C9CC05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5ED2EE75-6BD1-4863-A828-92D9ED0268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693FBC3D-781C-446D-B44F-9E17E1704A0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7DF1D506-7A54-4030-B8DB-49E386652D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D998DBB-A924-44A9-A581-09A6C606FAD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F101C64-E100-42CB-B3CC-50CA24A149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9DCBCD2-97EC-4C23-B546-167420B3C25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55E71AE-2F11-4F24-9C5F-F7C4D7E4D6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547154-77BE-4FA5-8B8E-34AAE305896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1925093-C012-4AFF-A739-B424069C38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44919C-49C9-4CBE-972B-52E7989E313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41D688C-EB37-4F9E-96D5-5C62184761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87CABB5-D451-4651-9365-28F81B8F46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B0E366D-6493-4957-9B6B-93A26550C2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1978A6B-BDDB-485B-BFB9-9FC289A3709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8D43D77-C8E4-489E-A9C0-B98B65CABD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8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volve.edu.au/recommendations/afoem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US" dirty="0"/>
              <a:t>Australasian Faculty of Occupational and Environmental Medicine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7605"/>
            <a:ext cx="9346746" cy="1440394"/>
          </a:xfrm>
        </p:spPr>
        <p:txBody>
          <a:bodyPr/>
          <a:lstStyle/>
          <a:p>
            <a:r>
              <a:rPr lang="en-US" dirty="0"/>
              <a:t>X-rays and Pre-placement Medical Assessment </a:t>
            </a:r>
            <a:endParaRPr lang="en-A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697C6-45F3-4B48-A766-83D6FA340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762" y="1263102"/>
            <a:ext cx="10921900" cy="4846036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Whether any action is required will depend on findings from the history and physical examination. 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Single episode of non-specific low back pain usually settles spontaneously and requires no further action.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If the problem is recurrent or associated with other concerns, the worker should be </a:t>
            </a:r>
            <a:r>
              <a:rPr lang="en-GB" sz="1800" b="1" dirty="0"/>
              <a:t>referred to his treating practitioner for further action</a:t>
            </a:r>
            <a:r>
              <a:rPr lang="en-GB" sz="1800" dirty="0"/>
              <a:t>. 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GB" b="1" dirty="0"/>
              <a:t>There is NO PLACE for imaging in routine pre-placement medical assessment! 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Rarely, in an emergency situation, arrangements should be made via the worker’s treating practitioner for urgent referral to a specialist or tertiary centre for </a:t>
            </a:r>
            <a:r>
              <a:rPr lang="en-AU" sz="1800" dirty="0">
                <a:latin typeface="Arial" panose="020B0604020202020204" pitchFamily="34" charset="0"/>
                <a:ea typeface="Calibri" panose="020F0502020204030204" pitchFamily="34" charset="0"/>
              </a:rPr>
              <a:t>follow up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b="1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69888-95DB-4C6F-BD11-50A2463A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68065"/>
            <a:ext cx="10801351" cy="844810"/>
          </a:xfrm>
        </p:spPr>
        <p:txBody>
          <a:bodyPr/>
          <a:lstStyle/>
          <a:p>
            <a:r>
              <a:rPr lang="en-US" dirty="0"/>
              <a:t>Pre-placement assessment next steps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33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4487B-D862-44FE-A5CA-19DD6013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568065"/>
            <a:ext cx="10702058" cy="844810"/>
          </a:xfrm>
        </p:spPr>
        <p:txBody>
          <a:bodyPr/>
          <a:lstStyle/>
          <a:p>
            <a:r>
              <a:rPr lang="en-US" dirty="0"/>
              <a:t>Pre-placement assessment next steps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D0E1B-C379-4C41-8625-54B037F39C76}"/>
              </a:ext>
            </a:extLst>
          </p:cNvPr>
          <p:cNvSpPr>
            <a:spLocks noGrp="1"/>
          </p:cNvSpPr>
          <p:nvPr/>
        </p:nvSpPr>
        <p:spPr>
          <a:xfrm>
            <a:off x="795454" y="1642947"/>
            <a:ext cx="10422674" cy="425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000" b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64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36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○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00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Red flags e.g., bowel and bladder problems, immunocompromised, fever, cancers, aged &lt;18 years, &gt;50 years, weight loss, IV drugs, recent trauma and anticoagulation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Concerning neurological deficits e.g., dermatomal or saddle anaesthesia, motor weakness in legs, sphincter dysfunction, frequent falls or ataxia, suggestion of epidural abscess.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In those cases, MRI is probably the most appropriate imaging. 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GB" sz="1800" dirty="0"/>
              <a:t>     </a:t>
            </a:r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GB" sz="1800" b="1" dirty="0"/>
              <a:t>BUT ONLY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TREATING medical practitioners should order imaging! 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effectLst/>
                <a:latin typeface="+mj-lt"/>
                <a:ea typeface="Times New Roman" panose="02020603050405020304" pitchFamily="18" charset="0"/>
              </a:rPr>
              <a:t>If any of the above are present, the worker should </a:t>
            </a:r>
            <a:r>
              <a:rPr lang="en-AU" sz="1800" b="1">
                <a:effectLst/>
                <a:latin typeface="+mj-lt"/>
                <a:ea typeface="Times New Roman" panose="02020603050405020304" pitchFamily="18" charset="0"/>
              </a:rPr>
              <a:t>be referred </a:t>
            </a:r>
            <a:r>
              <a:rPr lang="en-AU" sz="1800" b="1" dirty="0">
                <a:effectLst/>
                <a:latin typeface="+mj-lt"/>
                <a:ea typeface="Times New Roman" panose="02020603050405020304" pitchFamily="18" charset="0"/>
              </a:rPr>
              <a:t>to the treating practitioner for assessment and, if necessary</a:t>
            </a:r>
            <a:r>
              <a:rPr lang="en-AU" sz="1800" b="1">
                <a:effectLst/>
                <a:latin typeface="+mj-lt"/>
                <a:ea typeface="Times New Roman" panose="02020603050405020304" pitchFamily="18" charset="0"/>
              </a:rPr>
              <a:t>, imaging.</a:t>
            </a:r>
            <a:endParaRPr lang="en-GB" sz="1800" b="1" dirty="0">
              <a:latin typeface="+mj-lt"/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05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6D5CA-D310-44B3-8212-A728F7FB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350" b="1" dirty="0"/>
              <a:t>Evolve Recommendations: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RACP Evolve AFOEM Recommendations </a:t>
            </a:r>
            <a:r>
              <a:rPr lang="en-AU" sz="1200" dirty="0">
                <a:hlinkClick r:id="rId2"/>
              </a:rPr>
              <a:t>https://evolve.edu.au/recommendations/afoem</a:t>
            </a:r>
            <a:r>
              <a:rPr lang="en-AU" sz="1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Gibson ES, Martin RH, Terry CW. Incidence of low back pain and pre-placement x-ray screening. J Occup Med. 1980; 22(8): 515–9.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Schaafsma FG, Mahmud N, Reneman MF, et al. Pre-employment examinations for preventing injury, disease and sick leave in workers. Cochrane Database Syst Rev. 2016; 1: CD008881. </a:t>
            </a:r>
          </a:p>
          <a:p>
            <a:r>
              <a:rPr lang="en-AU" sz="1350" b="1" dirty="0"/>
              <a:t>Other References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The Work Doctor, “Commercial Driver Medical,” [Online]. Available: https://www.theworkdoctor.com.au/commercial-driver-medical. [Accessed 15 December 2020].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Workforce Health Assessors, “Pre-Employment Medicals for the Transportation Industry,” 27 May 2019. [Online]. Available: https://wha.net.au/news/pre-employment-medicals-transportation-industry. [Accessed 15 December 2020].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Mayo Clinic, “Back pain,” 21 August 2020. [Online]. Available: https://www.mayoclinic.org/diseases-conditions/back-pain/symptoms-causes/syc-20369906. [Accessed 19 January 2021].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National Health Service, “Slipped disc,” NHS, 17 January 2018. [Online]. Available: https://www.nhs.uk/conditions/slipped-disc/. [Accessed 18 January 2021]</a:t>
            </a:r>
          </a:p>
          <a:p>
            <a:pPr marL="342900" indent="-342900">
              <a:buFont typeface="+mj-lt"/>
              <a:buAutoNum type="arabicPeriod" startAt="3"/>
            </a:pPr>
            <a:endParaRPr lang="en-AU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ADDA4-0867-4AA7-A4EA-29590BF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4D789-41EF-49F5-AE23-BBEFF85C310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33487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7" y="1412876"/>
            <a:ext cx="10474037" cy="4244974"/>
          </a:xfrm>
        </p:spPr>
        <p:txBody>
          <a:bodyPr/>
          <a:lstStyle/>
          <a:p>
            <a:r>
              <a:rPr lang="en-US" sz="1800" dirty="0"/>
              <a:t>This case study was developed through the RACP Evolve Initiative. It was drafted by Dr Mary </a:t>
            </a:r>
            <a:r>
              <a:rPr lang="en-US" sz="1800" dirty="0" err="1"/>
              <a:t>Obele</a:t>
            </a:r>
            <a:r>
              <a:rPr lang="en-US" sz="1800" dirty="0"/>
              <a:t> and Dr Robin Chase based on an Evolve recommendation on low-value practices.</a:t>
            </a:r>
          </a:p>
          <a:p>
            <a:endParaRPr lang="en-US" sz="1800" dirty="0"/>
          </a:p>
          <a:p>
            <a:r>
              <a:rPr lang="en-US" sz="1800" dirty="0"/>
              <a:t>This case study has been reviewed 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AFOEM PAC members, in particular Dr Beata Byok, Dr Graeme Edwards, Dr Warren </a:t>
            </a:r>
            <a:r>
              <a:rPr lang="en-AU" sz="1800" dirty="0" err="1"/>
              <a:t>Harrex,and</a:t>
            </a:r>
            <a:r>
              <a:rPr lang="en-AU" sz="1800" dirty="0"/>
              <a:t> Professor Malcolm 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RACP Evolve Policy Reference Group – </a:t>
            </a:r>
            <a:r>
              <a:rPr lang="en-AU" sz="1800" dirty="0"/>
              <a:t>Dr David Baker, Dr Rodger Laurent and Dr Sern Wei Yeoh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Australian Rheumatology Association, Australian Physiotherapy Association and NPS MedicineWise</a:t>
            </a:r>
          </a:p>
          <a:p>
            <a:endParaRPr lang="en-US" sz="1800" dirty="0"/>
          </a:p>
          <a:p>
            <a:r>
              <a:rPr lang="en-US" sz="1800" dirty="0"/>
              <a:t>This case study was approved for publication by the Australasian Faculty of Occupational and Environmental Medicine on </a:t>
            </a:r>
            <a:r>
              <a:rPr lang="en-US" sz="1800"/>
              <a:t>19 April 2022. </a:t>
            </a:r>
            <a:endParaRPr lang="en-AU" sz="180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www.evolve.edu.au</a:t>
            </a:r>
          </a:p>
          <a:p>
            <a:r>
              <a:rPr lang="en-US" b="1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/>
              <a:t>evolve@racp.edu.au</a:t>
            </a:r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0" y="1412874"/>
            <a:ext cx="6900304" cy="439466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GB" sz="1800" dirty="0"/>
              <a:t>Dennis is presenting to you as a non-treating practitioner as part of his pre-placement medical assessment.</a:t>
            </a:r>
            <a:endParaRPr lang="en-US" sz="1800" b="1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US" sz="1800" b="1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1800" b="1" dirty="0"/>
              <a:t>Medical history 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25-year-old male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truck driver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pre-existing conditions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regular medications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GB" sz="1800" dirty="0"/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1800" b="1" dirty="0"/>
              <a:t>Symptoms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Last week Dennis had ‘slept funny’ – woke up with very sore lower back but it’s improving with rest and gentle exercise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Dennis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5CF8B-BCF5-4F58-BAC0-1CC12CD1E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 r="40778"/>
          <a:stretch/>
        </p:blipFill>
        <p:spPr>
          <a:xfrm>
            <a:off x="8207581" y="1809147"/>
            <a:ext cx="3489330" cy="3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343308"/>
            <a:ext cx="5508625" cy="2215991"/>
          </a:xfrm>
        </p:spPr>
        <p:txBody>
          <a:bodyPr/>
          <a:lstStyle/>
          <a:p>
            <a:r>
              <a:rPr lang="en-US" dirty="0"/>
              <a:t>What are the most appropriate next steps?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34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6" y="1801300"/>
            <a:ext cx="6138612" cy="3584432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Choose as many options as appropriate:</a:t>
            </a:r>
          </a:p>
          <a:p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Order an x-ray or an MRI of his lower back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Refer Dennis to a rehabilitation physician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Ask Dennis some more questions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Given that his lower back pain is not serious, no more information is required, exclude it from the report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Perform an appropriate physical examination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30623"/>
            <a:ext cx="11391900" cy="1398808"/>
          </a:xfrm>
        </p:spPr>
        <p:txBody>
          <a:bodyPr/>
          <a:lstStyle/>
          <a:p>
            <a:r>
              <a:rPr lang="en-US" dirty="0"/>
              <a:t>What are the appropriate next steps of the </a:t>
            </a:r>
            <a:br>
              <a:rPr lang="en-US" dirty="0"/>
            </a:br>
            <a:r>
              <a:rPr lang="en-US" dirty="0"/>
              <a:t>pre-placement assessment?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35C99-384D-4C23-9BE5-90A93FD2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3" r="4979" b="10834"/>
          <a:stretch/>
        </p:blipFill>
        <p:spPr>
          <a:xfrm flipH="1">
            <a:off x="7323138" y="1801300"/>
            <a:ext cx="4496122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8B165-DF7E-4961-A29E-1873269B2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r>
              <a:rPr lang="en-US" sz="1800" b="1" dirty="0">
                <a:solidFill>
                  <a:schemeClr val="accent4"/>
                </a:solidFill>
              </a:rPr>
              <a:t>Order an x-ray or an MRI of his lower back</a:t>
            </a: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130000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r>
              <a:rPr lang="en-US" sz="1800" b="1" dirty="0">
                <a:solidFill>
                  <a:schemeClr val="accent4"/>
                </a:solidFill>
              </a:rPr>
              <a:t>Refer Dennis to a rehabilitation physician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4"/>
                </a:solidFill>
              </a:rPr>
              <a:t>Ask Dennis some more questions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AU" sz="1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45D95-E0C9-4F1C-8787-B7FF2AED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481" y="1412875"/>
            <a:ext cx="5292724" cy="4284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x"/>
            </a:pPr>
            <a:r>
              <a:rPr lang="en-US" sz="1800" b="1" dirty="0">
                <a:solidFill>
                  <a:schemeClr val="accent4"/>
                </a:solidFill>
              </a:rPr>
              <a:t>Given that his lower back pain is not serious, no more information is required, exclude it from the report</a:t>
            </a:r>
          </a:p>
          <a:p>
            <a:pPr marL="342900" indent="-342900">
              <a:buFont typeface="Arial" panose="020B0604020202020204" pitchFamily="34" charset="0"/>
              <a:buChar char="x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US" sz="1800" b="1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4"/>
                </a:solidFill>
              </a:rPr>
              <a:t>Perform an appropriate examination </a:t>
            </a:r>
          </a:p>
          <a:p>
            <a:pPr marL="342900" indent="-342900">
              <a:buFont typeface="Arial" panose="020B0604020202020204" pitchFamily="34" charset="0"/>
              <a:buChar char="x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US" sz="1900" dirty="0"/>
          </a:p>
          <a:p>
            <a:endParaRPr lang="en-AU" sz="1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6158DE-D613-4678-8DD7-4CA28820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and Appropriate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475276"/>
          </a:xfrm>
        </p:spPr>
        <p:txBody>
          <a:bodyPr/>
          <a:lstStyle/>
          <a:p>
            <a:r>
              <a:rPr lang="en-US" b="1" dirty="0"/>
              <a:t>DO NOT request low back X-rays or other forms of low back imaging as part of a routine preplacement medical assessment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Australasian Faculty of Occupational and Environmental Medicine</a:t>
            </a:r>
          </a:p>
          <a:p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2746AC-56F3-4C5B-914A-A1C3D338239C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Evolve is facilitated by the Royal Australasian College of Physicians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E8BB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F223A-7861-4E46-B358-7B4F4CFDF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574358"/>
            <a:ext cx="5292725" cy="412318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purpose of pre-placement medical assessments should be to determine an individual’s ability to perform the job.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Pre-placement medical assessments are generally not recommended unless there is a reason for using them to assess specific occupational risks.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6AF57-B9B5-47A6-B58A-1880451C1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502797"/>
            <a:ext cx="5581650" cy="4194741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Even if a routine pre-placement medical assessment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justified, low back x-rays and other imaging are not useful pre-placement investigations, because they do not predict the risk of future injury.</a:t>
            </a:r>
            <a:endParaRPr lang="en-AU" sz="18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These investigations may result in unnecessary radiation exposure and often only demonstrate age-related, asymptomatic, clinically unimportant findings. Such findings may trigger further imaging and/or patient anxiety or may inappropriately label a person as having a ‘disability’ which may compromise future employment options.</a:t>
            </a:r>
            <a:endParaRPr lang="en-AU" sz="1800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" y="568065"/>
            <a:ext cx="10693593" cy="844810"/>
          </a:xfrm>
        </p:spPr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388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9935C6-82B8-47AE-918B-C5DEE838D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75" y="2583873"/>
            <a:ext cx="4963660" cy="3113665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1. Job tasks, duties, demands and hours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Type of vehicle e.g., </a:t>
            </a:r>
            <a:r>
              <a:rPr lang="en-AU" sz="1800" dirty="0"/>
              <a:t>vans, utilities, B-doubles</a:t>
            </a: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Distances/time driving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Number of deliveries per day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Urban, rural, gravel roads, hills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Strapping down, lifting gates?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Loading/unloading – lifting freight, forklifts, pallet jacks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Overtime, secondary jobs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0535C6-D83B-4DE0-AF40-5CD520C8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429" y="2583873"/>
            <a:ext cx="4963660" cy="3113665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2. Health and wellbeing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Previous back pain, trauma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Occupational history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Fitness level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Relevant medical history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Psychosocial,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work and other</a:t>
            </a:r>
            <a:r>
              <a:rPr lang="en-AU" sz="1800" dirty="0"/>
              <a:t> factors that may increase the risk of prolonged disability</a:t>
            </a:r>
          </a:p>
          <a:p>
            <a:endParaRPr lang="en-AU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5" y="568065"/>
            <a:ext cx="10697890" cy="844810"/>
          </a:xfrm>
        </p:spPr>
        <p:txBody>
          <a:bodyPr/>
          <a:lstStyle/>
          <a:p>
            <a:r>
              <a:rPr lang="en-US" dirty="0"/>
              <a:t>Additional information required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8620A-4DE9-44E3-BEDB-9493214A5379}"/>
              </a:ext>
            </a:extLst>
          </p:cNvPr>
          <p:cNvSpPr txBox="1"/>
          <p:nvPr/>
        </p:nvSpPr>
        <p:spPr>
          <a:xfrm>
            <a:off x="798785" y="1555532"/>
            <a:ext cx="10697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determine optimal management, three key types of information need to be sought from the worker, in addition to a physical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5B09A-9EBF-48BF-95E1-7AD4BF923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357" y="1382573"/>
            <a:ext cx="5530291" cy="4544402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3. Lower back pain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Trauma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Acute or gradual onset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Frequency, duration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Had it before?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Location, radiation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Radicular symptoms e.g., pins and needles, tingling, numbness, weakness in legs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Presence and duration of early morning stiffness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Presence of other joint/</a:t>
            </a:r>
            <a:r>
              <a:rPr lang="en-AU" sz="1800" dirty="0" err="1"/>
              <a:t>entheseal</a:t>
            </a:r>
            <a:r>
              <a:rPr lang="en-AU" sz="1800" dirty="0"/>
              <a:t> symptoms </a:t>
            </a:r>
            <a:r>
              <a:rPr lang="en-GB" sz="1800" dirty="0"/>
              <a:t>e.g., </a:t>
            </a:r>
            <a:r>
              <a:rPr lang="en-AU" sz="1800" dirty="0"/>
              <a:t>joint swelling, Achilles tendinitis, dactylitis</a:t>
            </a: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Systemic symptoms e.g., </a:t>
            </a:r>
            <a:r>
              <a:rPr lang="en-AU" sz="1800" dirty="0"/>
              <a:t>fever, weight loss, skin, bowel or eye changes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Red flags e.g., bowel and bladder problems, fever, immunocompromised, cancers, aged &lt;18 years, &gt;50 years, weight loss, IV drugs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CEC6402-C309-4CCF-8F16-DB8BC6A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7" y="537763"/>
            <a:ext cx="10801350" cy="844810"/>
          </a:xfrm>
        </p:spPr>
        <p:txBody>
          <a:bodyPr/>
          <a:lstStyle/>
          <a:p>
            <a:r>
              <a:rPr lang="en-US" dirty="0"/>
              <a:t>Additional information required</a:t>
            </a:r>
            <a:endParaRPr lang="en-AU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42BDA9-D5B7-4230-B36D-287B5A1456A4}"/>
              </a:ext>
            </a:extLst>
          </p:cNvPr>
          <p:cNvSpPr txBox="1">
            <a:spLocks/>
          </p:cNvSpPr>
          <p:nvPr/>
        </p:nvSpPr>
        <p:spPr>
          <a:xfrm>
            <a:off x="6810451" y="1382573"/>
            <a:ext cx="5063242" cy="417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000" b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64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36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○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00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>
                <a:solidFill>
                  <a:schemeClr val="accent4"/>
                </a:solidFill>
              </a:rPr>
              <a:t>4. Physical examination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Body habitus, posture, gait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Low back soft tissue or bony tenderness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Range of motion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Neurological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Balance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Joint examination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General health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416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10869</TotalTime>
  <Words>1300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System Font Regular</vt:lpstr>
      <vt:lpstr>Wingdings</vt:lpstr>
      <vt:lpstr>1_Office Theme</vt:lpstr>
      <vt:lpstr>X-rays and Pre-placement Medical Assessment </vt:lpstr>
      <vt:lpstr>Dennis</vt:lpstr>
      <vt:lpstr>What are the most appropriate next steps? </vt:lpstr>
      <vt:lpstr>What are the appropriate next steps of the  pre-placement assessment? </vt:lpstr>
      <vt:lpstr>Inappropriate and Appropriate</vt:lpstr>
      <vt:lpstr>Evolve Recommendation</vt:lpstr>
      <vt:lpstr>What is best practice?</vt:lpstr>
      <vt:lpstr>Additional information required</vt:lpstr>
      <vt:lpstr>Additional information required</vt:lpstr>
      <vt:lpstr>Pre-placement assessment next steps</vt:lpstr>
      <vt:lpstr>Pre-placement assessment next steps</vt:lpstr>
      <vt:lpstr>References:</vt:lpstr>
      <vt:lpstr>How this case study was made</vt:lpstr>
      <vt:lpstr>Evaluation </vt:lpstr>
      <vt:lpstr>About Evolve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X-rays and Pre-Medical Placements</dc:title>
  <dc:creator>Gemma Altinger</dc:creator>
  <cp:lastModifiedBy>Bella Wang</cp:lastModifiedBy>
  <cp:revision>87</cp:revision>
  <dcterms:created xsi:type="dcterms:W3CDTF">2021-02-01T06:26:07Z</dcterms:created>
  <dcterms:modified xsi:type="dcterms:W3CDTF">2022-04-19T00:10:15Z</dcterms:modified>
</cp:coreProperties>
</file>