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89" r:id="rId3"/>
    <p:sldId id="300" r:id="rId4"/>
    <p:sldId id="301" r:id="rId5"/>
    <p:sldId id="302" r:id="rId6"/>
    <p:sldId id="303" r:id="rId7"/>
    <p:sldId id="304" r:id="rId8"/>
    <p:sldId id="305" r:id="rId9"/>
    <p:sldId id="306" r:id="rId10"/>
    <p:sldId id="307" r:id="rId11"/>
    <p:sldId id="308" r:id="rId12"/>
    <p:sldId id="299" r:id="rId13"/>
    <p:sldId id="28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6654"/>
  </p:normalViewPr>
  <p:slideViewPr>
    <p:cSldViewPr snapToGrid="0" snapToObjects="1">
      <p:cViewPr varScale="1">
        <p:scale>
          <a:sx n="101" d="100"/>
          <a:sy n="101" d="100"/>
        </p:scale>
        <p:origin x="2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11/03/2022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820200"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22">
            <a:extLst>
              <a:ext uri="{FF2B5EF4-FFF2-40B4-BE49-F238E27FC236}">
                <a16:creationId xmlns:a16="http://schemas.microsoft.com/office/drawing/2014/main" id="{D0F6C25B-8BDD-401D-BF22-66A69D2EE1C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0A23ABA3-48CC-40AE-9BB0-1A7EEC1F620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808BF8AD-6CE8-49D3-9456-5E18D86D13A6}"/>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63E6964-0474-43F0-9F9A-D309D24CE8D7}"/>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7D8617FB-27DD-4B8C-8D81-9615371FF537}"/>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8" name="Picture Placeholder 22">
            <a:extLst>
              <a:ext uri="{FF2B5EF4-FFF2-40B4-BE49-F238E27FC236}">
                <a16:creationId xmlns:a16="http://schemas.microsoft.com/office/drawing/2014/main" id="{8BE60FC6-26BD-4A92-95A2-16B459830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77B2F566-9298-42B3-B3BD-4903989CCDC4}"/>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9A888037-66D5-44FB-BDA5-8A177EBE70DD}"/>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91CE763-0874-4557-A829-06BE8AAF8D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31039CFD-C021-49E2-87CA-E5EEC18E0B8B}"/>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7" name="Picture Placeholder 22">
            <a:extLst>
              <a:ext uri="{FF2B5EF4-FFF2-40B4-BE49-F238E27FC236}">
                <a16:creationId xmlns:a16="http://schemas.microsoft.com/office/drawing/2014/main" id="{4DC22588-C4F0-4671-AFDD-0F097785567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4D6C0F10-A318-4243-94CF-B121A2E7B1CA}"/>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B76B7BB8-BD09-4B63-A826-1C4296778632}"/>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CDBAF65C-19CF-4702-BCC5-7A1BFA40DCBF}"/>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ED5EF690-A455-4621-88C3-64CD54FA831D}"/>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AC7428BD-6E8C-420B-AD15-7A183FB7510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875A1FAB-F7CB-422B-829A-4BFC862B81EF}"/>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7865797C-C2B5-426D-A8A6-A2FA90378671}"/>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3E3EE73-2CDB-4071-9339-01CE24F98BC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596BFC8D-CF76-4932-96B7-3024546E4B3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F4AB6EED-6E04-40CA-8091-4641F6B87F3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89CABEA7-360B-4EF8-B6E5-5C19AE0A574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E25A9296-AF0B-4EC8-B3A1-1AE9F13DF43E}"/>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1AB7E-8D79-40B9-872F-0A0340EA063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15071F62-4BC6-46CF-8888-A24E0AEC423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8ACCF81C-66AE-4AA8-A25E-79DF99B4B6E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D9BF716-C28B-4D9A-869B-DF4BA824844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EFD734E1-07B2-4E1E-82C0-E64133C5AEF6}"/>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71EACC8E-1417-47CA-ABE4-F2596DE30945}"/>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9" name="Picture 8" descr="A close up of a sign&#10;&#10;Description automatically generated">
            <a:extLst>
              <a:ext uri="{FF2B5EF4-FFF2-40B4-BE49-F238E27FC236}">
                <a16:creationId xmlns:a16="http://schemas.microsoft.com/office/drawing/2014/main" id="{B63AC0C7-AD63-44F8-929C-BAFE6E6B5C77}"/>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0" name="Picture Placeholder 22">
            <a:extLst>
              <a:ext uri="{FF2B5EF4-FFF2-40B4-BE49-F238E27FC236}">
                <a16:creationId xmlns:a16="http://schemas.microsoft.com/office/drawing/2014/main" id="{89FB2A50-C682-40D8-9350-B02396C9083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1D1ED86C-4F40-4EC1-AF71-7C9476C5647D}"/>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7006CC68-CFBB-4B0E-85B5-617DBCA0FE27}"/>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9AD01BF8-8A85-4D64-A63B-B962D673D83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F575F3ED-B8D3-4860-8B53-1BF20325D6A8}"/>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1" name="Picture Placeholder 22">
            <a:extLst>
              <a:ext uri="{FF2B5EF4-FFF2-40B4-BE49-F238E27FC236}">
                <a16:creationId xmlns:a16="http://schemas.microsoft.com/office/drawing/2014/main" id="{B1E94622-8E25-4592-B95B-B6C0D7F9320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4446CA06-C298-4FE0-9055-E0A8CDE4610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0F094892-3559-4EFC-BBD4-F8E4C75049B3}"/>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932929C-72CD-44A4-8041-FA1E38CA27F5}"/>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9" name="Picture 18" descr="A close up of a sign&#10;&#10;Description automatically generated">
            <a:extLst>
              <a:ext uri="{FF2B5EF4-FFF2-40B4-BE49-F238E27FC236}">
                <a16:creationId xmlns:a16="http://schemas.microsoft.com/office/drawing/2014/main" id="{C5CBA72F-F05B-456F-8F46-1435DD3ED03B}"/>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21" name="Picture Placeholder 22">
            <a:extLst>
              <a:ext uri="{FF2B5EF4-FFF2-40B4-BE49-F238E27FC236}">
                <a16:creationId xmlns:a16="http://schemas.microsoft.com/office/drawing/2014/main" id="{2A113FBE-51A7-41C0-ADDA-CFE72421D28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E60CFDE0-D6A5-4840-877D-C74767E69F0E}"/>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3FBA48E2-6185-4E95-ADF3-EC842FC4C76E}"/>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926E37F-48D6-445E-ABB8-BDA4BE665CC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7A4D04D4-5B55-4C90-B7BF-FF3786E0D04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9" name="Picture Placeholder 22">
            <a:extLst>
              <a:ext uri="{FF2B5EF4-FFF2-40B4-BE49-F238E27FC236}">
                <a16:creationId xmlns:a16="http://schemas.microsoft.com/office/drawing/2014/main" id="{C001E0CC-08C2-44F3-8292-D38548197E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6DB9DDB0-21D5-4BA2-94D4-A7B6BA99676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976A5AC7-3E17-4868-8CD3-DE6B4DB02B7C}"/>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015B40E-13C8-446D-A594-EFA2201FC75D}"/>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9" name="Picture 8" descr="A close up of a sign&#10;&#10;Description automatically generated">
            <a:extLst>
              <a:ext uri="{FF2B5EF4-FFF2-40B4-BE49-F238E27FC236}">
                <a16:creationId xmlns:a16="http://schemas.microsoft.com/office/drawing/2014/main" id="{CA6DFE3D-1FE4-4128-9A33-0E459F17B769}"/>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20" name="Picture Placeholder 22">
            <a:extLst>
              <a:ext uri="{FF2B5EF4-FFF2-40B4-BE49-F238E27FC236}">
                <a16:creationId xmlns:a16="http://schemas.microsoft.com/office/drawing/2014/main" id="{8D0F0F6B-869E-4B3D-92AC-D5CF77471BF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US" dirty="0"/>
              <a:t>Internal Medicine Society of  Australia and New Zealand</a:t>
            </a:r>
            <a:endParaRPr lang="en-AU" dirty="0"/>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890003"/>
            <a:ext cx="9346746" cy="1107996"/>
          </a:xfrm>
        </p:spPr>
        <p:txBody>
          <a:bodyPr/>
          <a:lstStyle/>
          <a:p>
            <a:r>
              <a:rPr lang="en-US" sz="4000" dirty="0"/>
              <a:t>Investigation of suspected acute pulmonary thromboembolism (PTE)</a:t>
            </a:r>
            <a:endParaRPr lang="en-AU" sz="4000" dirty="0"/>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5423A-2B36-46FF-AE57-31202AB6C544}"/>
              </a:ext>
            </a:extLst>
          </p:cNvPr>
          <p:cNvSpPr>
            <a:spLocks noGrp="1"/>
          </p:cNvSpPr>
          <p:nvPr>
            <p:ph sz="half" idx="1"/>
          </p:nvPr>
        </p:nvSpPr>
        <p:spPr/>
        <p:txBody>
          <a:bodyPr/>
          <a:lstStyle/>
          <a:p>
            <a:pPr marL="342900" indent="-342900">
              <a:buClr>
                <a:schemeClr val="accent2"/>
              </a:buClr>
              <a:buFont typeface="Arial" panose="020B0604020202020204" pitchFamily="34" charset="0"/>
              <a:buChar char="•"/>
            </a:pPr>
            <a:r>
              <a:rPr lang="en-US" sz="1600" dirty="0"/>
              <a:t>The modified Wells score (see adjacent table) is a validated prediction rule for estimating pre-test probability of DVT or acute PTE. A low score (&lt; 4) equates to a low (&lt; 10%) probability of DVT or PTE. </a:t>
            </a:r>
          </a:p>
          <a:p>
            <a:pPr marL="342900" indent="-342900">
              <a:buClr>
                <a:schemeClr val="accent2"/>
              </a:buClr>
              <a:buFont typeface="Arial" panose="020B0604020202020204" pitchFamily="34" charset="0"/>
              <a:buChar char="•"/>
            </a:pPr>
            <a:r>
              <a:rPr lang="en-US" sz="1600" dirty="0"/>
              <a:t>The quantitative D-dimer assay is highly sensitive for DVT and acute PTE, such that a negative result (</a:t>
            </a:r>
            <a:r>
              <a:rPr lang="en-US" sz="1600" dirty="0" err="1"/>
              <a:t>ie</a:t>
            </a:r>
            <a:r>
              <a:rPr lang="en-US" sz="1600" dirty="0"/>
              <a:t> value below the upper normal reference value, after adjusting for age*) effectively rules out this condition in patients with low pre-test probability, as determined by the modified Wells score.</a:t>
            </a:r>
          </a:p>
          <a:p>
            <a:pPr marL="342900" indent="-342900">
              <a:buClr>
                <a:schemeClr val="accent2"/>
              </a:buClr>
              <a:buFont typeface="Arial" panose="020B0604020202020204" pitchFamily="34" charset="0"/>
              <a:buChar char="•"/>
            </a:pPr>
            <a:r>
              <a:rPr lang="en-US" sz="1600" dirty="0"/>
              <a:t>*Adjustment for age: for patients over age 50, upper normal reference value for the assay is multiplied by age/100</a:t>
            </a:r>
          </a:p>
          <a:p>
            <a:pPr marL="342900" indent="-342900">
              <a:buClr>
                <a:schemeClr val="accent2"/>
              </a:buClr>
              <a:buFont typeface="Arial" panose="020B0604020202020204" pitchFamily="34" charset="0"/>
              <a:buChar char="•"/>
            </a:pPr>
            <a:r>
              <a:rPr lang="en-US" sz="1600" dirty="0"/>
              <a:t>In patients with modified Wells score &lt; 4, D-dimer assay should be the first-choice investigation rather than CTPA or duplex venous ultrasound</a:t>
            </a:r>
          </a:p>
        </p:txBody>
      </p:sp>
      <p:sp>
        <p:nvSpPr>
          <p:cNvPr id="3" name="Content Placeholder 2">
            <a:extLst>
              <a:ext uri="{FF2B5EF4-FFF2-40B4-BE49-F238E27FC236}">
                <a16:creationId xmlns:a16="http://schemas.microsoft.com/office/drawing/2014/main" id="{2737E23E-D6D3-4B82-8439-678148BB8194}"/>
              </a:ext>
            </a:extLst>
          </p:cNvPr>
          <p:cNvSpPr>
            <a:spLocks noGrp="1"/>
          </p:cNvSpPr>
          <p:nvPr>
            <p:ph sz="half" idx="2"/>
          </p:nvPr>
        </p:nvSpPr>
        <p:spPr/>
        <p:txBody>
          <a:bodyPr/>
          <a:lstStyle/>
          <a:p>
            <a:r>
              <a:rPr lang="en-AU" b="1" cap="none" dirty="0">
                <a:solidFill>
                  <a:schemeClr val="accent6"/>
                </a:solidFill>
              </a:rPr>
              <a:t>Modified Wells score</a:t>
            </a:r>
            <a:endParaRPr lang="en-AU" dirty="0"/>
          </a:p>
          <a:p>
            <a:pPr lvl="1" defTabSz="968375">
              <a:tabLst>
                <a:tab pos="4848225" algn="r"/>
              </a:tabLst>
            </a:pPr>
            <a:r>
              <a:rPr lang="en-AU" b="1" i="1" dirty="0"/>
              <a:t>Feature	Points</a:t>
            </a:r>
          </a:p>
          <a:p>
            <a:pPr lvl="1" defTabSz="968375">
              <a:lnSpc>
                <a:spcPct val="120000"/>
              </a:lnSpc>
              <a:spcBef>
                <a:spcPts val="0"/>
              </a:spcBef>
              <a:spcAft>
                <a:spcPts val="300"/>
              </a:spcAft>
              <a:tabLst>
                <a:tab pos="4848225" algn="r"/>
              </a:tabLst>
            </a:pPr>
            <a:r>
              <a:rPr lang="en-AU" b="0" dirty="0"/>
              <a:t>Clinical signs and symptoms of DVT 	3</a:t>
            </a:r>
          </a:p>
          <a:p>
            <a:pPr lvl="1" defTabSz="968375">
              <a:lnSpc>
                <a:spcPct val="120000"/>
              </a:lnSpc>
              <a:spcBef>
                <a:spcPts val="0"/>
              </a:spcBef>
              <a:spcAft>
                <a:spcPts val="300"/>
              </a:spcAft>
              <a:tabLst>
                <a:tab pos="4848225" algn="r"/>
              </a:tabLst>
            </a:pPr>
            <a:r>
              <a:rPr lang="en-AU" b="0" dirty="0"/>
              <a:t>PTE most likely diagnosis 	3</a:t>
            </a:r>
          </a:p>
          <a:p>
            <a:pPr lvl="1" defTabSz="968375">
              <a:lnSpc>
                <a:spcPct val="120000"/>
              </a:lnSpc>
              <a:spcBef>
                <a:spcPts val="0"/>
              </a:spcBef>
              <a:spcAft>
                <a:spcPts val="300"/>
              </a:spcAft>
              <a:tabLst>
                <a:tab pos="4848225" algn="r"/>
              </a:tabLst>
            </a:pPr>
            <a:r>
              <a:rPr lang="en-AU" b="0" dirty="0"/>
              <a:t>Heart rate &gt;100 beats per minute 	1.5</a:t>
            </a:r>
          </a:p>
          <a:p>
            <a:pPr lvl="1" defTabSz="968375">
              <a:lnSpc>
                <a:spcPct val="120000"/>
              </a:lnSpc>
              <a:spcBef>
                <a:spcPts val="0"/>
              </a:spcBef>
              <a:spcAft>
                <a:spcPts val="300"/>
              </a:spcAft>
              <a:tabLst>
                <a:tab pos="4848225" algn="r"/>
              </a:tabLst>
            </a:pPr>
            <a:r>
              <a:rPr lang="en-AU" b="0" dirty="0"/>
              <a:t>Immobilisation at least three days or surgery</a:t>
            </a:r>
            <a:br>
              <a:rPr lang="en-AU" b="0" dirty="0"/>
            </a:br>
            <a:r>
              <a:rPr lang="en-AU" b="0" dirty="0"/>
              <a:t>within past four weeks	1.5</a:t>
            </a:r>
          </a:p>
          <a:p>
            <a:pPr lvl="1" defTabSz="968375">
              <a:lnSpc>
                <a:spcPct val="120000"/>
              </a:lnSpc>
              <a:spcBef>
                <a:spcPts val="0"/>
              </a:spcBef>
              <a:spcAft>
                <a:spcPts val="300"/>
              </a:spcAft>
              <a:tabLst>
                <a:tab pos="4848225" algn="r"/>
              </a:tabLst>
            </a:pPr>
            <a:r>
              <a:rPr lang="en-AU" b="0" dirty="0"/>
              <a:t>Previous DVT or PTE	1.5</a:t>
            </a:r>
          </a:p>
          <a:p>
            <a:pPr lvl="1" defTabSz="968375">
              <a:lnSpc>
                <a:spcPct val="120000"/>
              </a:lnSpc>
              <a:spcBef>
                <a:spcPts val="0"/>
              </a:spcBef>
              <a:spcAft>
                <a:spcPts val="300"/>
              </a:spcAft>
              <a:tabLst>
                <a:tab pos="4848225" algn="r"/>
              </a:tabLst>
            </a:pPr>
            <a:r>
              <a:rPr lang="en-AU" b="0" dirty="0"/>
              <a:t>Haemoptysis 	1</a:t>
            </a:r>
          </a:p>
          <a:p>
            <a:pPr lvl="1" defTabSz="968375">
              <a:lnSpc>
                <a:spcPct val="120000"/>
              </a:lnSpc>
              <a:spcBef>
                <a:spcPts val="0"/>
              </a:spcBef>
              <a:spcAft>
                <a:spcPts val="300"/>
              </a:spcAft>
              <a:tabLst>
                <a:tab pos="4848225" algn="r"/>
              </a:tabLst>
            </a:pPr>
            <a:r>
              <a:rPr lang="en-AU" b="0" dirty="0"/>
              <a:t>Malignancy treatment within six months or palliative	1</a:t>
            </a:r>
          </a:p>
          <a:p>
            <a:pPr lvl="1">
              <a:spcBef>
                <a:spcPts val="300"/>
              </a:spcBef>
              <a:tabLst>
                <a:tab pos="4848225" algn="r"/>
              </a:tabLst>
            </a:pPr>
            <a:endParaRPr lang="en-AU" sz="1900" dirty="0"/>
          </a:p>
          <a:p>
            <a:pPr lvl="1">
              <a:spcBef>
                <a:spcPts val="300"/>
              </a:spcBef>
              <a:tabLst>
                <a:tab pos="4848225" algn="r"/>
              </a:tabLst>
            </a:pPr>
            <a:r>
              <a:rPr lang="en-AU" b="1" dirty="0"/>
              <a:t>Total score is summation of all points assigned according to the presence of each feature listed</a:t>
            </a:r>
          </a:p>
          <a:p>
            <a:pPr lvl="2"/>
            <a:endParaRPr lang="en-AU" dirty="0"/>
          </a:p>
          <a:p>
            <a:pPr lvl="2"/>
            <a:endParaRPr lang="en-AU" dirty="0"/>
          </a:p>
          <a:p>
            <a:pPr lvl="2"/>
            <a:endParaRPr lang="en-AU" dirty="0"/>
          </a:p>
          <a:p>
            <a:pPr lvl="1"/>
            <a:endParaRPr lang="en-AU" dirty="0"/>
          </a:p>
          <a:p>
            <a:endParaRPr lang="en-AU" dirty="0"/>
          </a:p>
          <a:p>
            <a:endParaRPr lang="en-AU" dirty="0"/>
          </a:p>
        </p:txBody>
      </p:sp>
      <p:sp>
        <p:nvSpPr>
          <p:cNvPr id="4" name="Title 3">
            <a:extLst>
              <a:ext uri="{FF2B5EF4-FFF2-40B4-BE49-F238E27FC236}">
                <a16:creationId xmlns:a16="http://schemas.microsoft.com/office/drawing/2014/main" id="{5173B3FB-3FFE-487F-96A6-8222B24D1620}"/>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93351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6A217-102B-4511-B825-80C22EBE7E22}"/>
              </a:ext>
            </a:extLst>
          </p:cNvPr>
          <p:cNvSpPr>
            <a:spLocks noGrp="1"/>
          </p:cNvSpPr>
          <p:nvPr>
            <p:ph idx="1"/>
          </p:nvPr>
        </p:nvSpPr>
        <p:spPr/>
        <p:txBody>
          <a:bodyPr/>
          <a:lstStyle/>
          <a:p>
            <a:r>
              <a:rPr lang="en-US" b="1" dirty="0"/>
              <a:t>Unnecessary use of CTPA has negative consequences of:</a:t>
            </a:r>
            <a:endParaRPr lang="en-US" dirty="0"/>
          </a:p>
          <a:p>
            <a:pPr marL="342900" indent="-342900">
              <a:buClr>
                <a:schemeClr val="accent2"/>
              </a:buClr>
              <a:buFont typeface="Arial" panose="020B0604020202020204" pitchFamily="34" charset="0"/>
              <a:buChar char="•"/>
            </a:pPr>
            <a:r>
              <a:rPr lang="en-US" dirty="0"/>
              <a:t>contrast allergy</a:t>
            </a:r>
          </a:p>
          <a:p>
            <a:pPr marL="342900" indent="-342900">
              <a:buClr>
                <a:schemeClr val="accent2"/>
              </a:buClr>
              <a:buFont typeface="Arial" panose="020B0604020202020204" pitchFamily="34" charset="0"/>
              <a:buChar char="•"/>
            </a:pPr>
            <a:r>
              <a:rPr lang="en-US" dirty="0"/>
              <a:t>radiation exposure</a:t>
            </a:r>
          </a:p>
          <a:p>
            <a:pPr marL="342900" indent="-342900">
              <a:buClr>
                <a:schemeClr val="accent2"/>
              </a:buClr>
              <a:buFont typeface="Arial" panose="020B0604020202020204" pitchFamily="34" charset="0"/>
              <a:buChar char="•"/>
            </a:pPr>
            <a:r>
              <a:rPr lang="en-US" dirty="0"/>
              <a:t>identification of benign incidentalomas that may provoke further invasive  investigations</a:t>
            </a:r>
          </a:p>
          <a:p>
            <a:pPr marL="342900" indent="-342900">
              <a:buClr>
                <a:schemeClr val="accent2"/>
              </a:buClr>
              <a:buFont typeface="Arial" panose="020B0604020202020204" pitchFamily="34" charset="0"/>
              <a:buChar char="•"/>
            </a:pPr>
            <a:r>
              <a:rPr lang="en-US" dirty="0"/>
              <a:t>identification of isolated small sub-segmental emboli that do not account for the clinical presentation and whose natural history is unknown, but which may lead to commencement of anticoagulation which has not been shown to be of any benefit in such cases, and instead imposes risk of major bleeding</a:t>
            </a:r>
          </a:p>
          <a:p>
            <a:pPr marL="342900" indent="-342900">
              <a:buClr>
                <a:schemeClr val="accent2"/>
              </a:buClr>
              <a:buFont typeface="Arial" panose="020B0604020202020204" pitchFamily="34" charset="0"/>
              <a:buChar char="•"/>
            </a:pPr>
            <a:r>
              <a:rPr lang="en-US" dirty="0"/>
              <a:t>unnecessary cost</a:t>
            </a:r>
          </a:p>
          <a:p>
            <a:pPr marL="342900" indent="-342900">
              <a:buClr>
                <a:schemeClr val="accent2"/>
              </a:buClr>
              <a:buFont typeface="Arial" panose="020B0604020202020204" pitchFamily="34" charset="0"/>
              <a:buChar char="•"/>
            </a:pPr>
            <a:r>
              <a:rPr lang="en-US" dirty="0"/>
              <a:t>unnecessary delays in discharging very low risk patients from congested EDs </a:t>
            </a:r>
          </a:p>
          <a:p>
            <a:pPr marL="342900" indent="-342900">
              <a:buClr>
                <a:schemeClr val="accent2"/>
              </a:buClr>
              <a:buFont typeface="Arial" panose="020B0604020202020204" pitchFamily="34" charset="0"/>
              <a:buChar char="•"/>
            </a:pPr>
            <a:endParaRPr lang="en-US" dirty="0"/>
          </a:p>
          <a:p>
            <a:endParaRPr lang="en-AU" dirty="0"/>
          </a:p>
        </p:txBody>
      </p:sp>
      <p:sp>
        <p:nvSpPr>
          <p:cNvPr id="3" name="Title 2">
            <a:extLst>
              <a:ext uri="{FF2B5EF4-FFF2-40B4-BE49-F238E27FC236}">
                <a16:creationId xmlns:a16="http://schemas.microsoft.com/office/drawing/2014/main" id="{226F1A18-7BC2-47F7-A989-5FA37FE9D1E2}"/>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346601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through the RACP Evolve initiative by Professor Ian Scott. </a:t>
            </a:r>
          </a:p>
          <a:p>
            <a:r>
              <a:rPr lang="en-US" dirty="0"/>
              <a:t>This case study has been reviewed by RACP, NPS MedicineWise and the Internal Medicine Society of Australia and New </a:t>
            </a:r>
            <a:r>
              <a:rPr lang="en-US" err="1"/>
              <a:t>Zealand</a:t>
            </a:r>
            <a:r>
              <a:rPr lang="en-US"/>
              <a:t>.</a:t>
            </a:r>
          </a:p>
          <a:p>
            <a:r>
              <a:rPr lang="en-US"/>
              <a:t>This </a:t>
            </a:r>
            <a:r>
              <a:rPr lang="en-US" dirty="0"/>
              <a:t>case study was approved for publication by the Internal Medicine Society of Australia and New Zealand in December 2019.</a:t>
            </a:r>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p:txBody>
          <a:bodyPr/>
          <a:lstStyle/>
          <a:p>
            <a:pPr>
              <a:buClr>
                <a:schemeClr val="accent2"/>
              </a:buClr>
            </a:pPr>
            <a:r>
              <a:rPr lang="en-US" b="1" dirty="0"/>
              <a:t>Patient medical history (PMHx) </a:t>
            </a:r>
          </a:p>
          <a:p>
            <a:pPr marL="342900" indent="-342900">
              <a:spcBef>
                <a:spcPts val="0"/>
              </a:spcBef>
              <a:buClr>
                <a:schemeClr val="accent2"/>
              </a:buClr>
              <a:buFont typeface="Arial" panose="020B0604020202020204" pitchFamily="34" charset="0"/>
              <a:buChar char="•"/>
            </a:pPr>
            <a:r>
              <a:rPr lang="en-US" dirty="0"/>
              <a:t>48-year-old male plumber </a:t>
            </a:r>
          </a:p>
          <a:p>
            <a:pPr marL="342900" indent="-342900">
              <a:spcBef>
                <a:spcPts val="0"/>
              </a:spcBef>
              <a:buClr>
                <a:schemeClr val="accent2"/>
              </a:buClr>
              <a:buFont typeface="Arial" panose="020B0604020202020204" pitchFamily="34" charset="0"/>
              <a:buChar char="•"/>
            </a:pPr>
            <a:r>
              <a:rPr lang="en-US" dirty="0"/>
              <a:t>ex-smoker (1 pack of cigarettes per day for 10 years) having ceased 6 months previously</a:t>
            </a:r>
          </a:p>
          <a:p>
            <a:pPr marL="342900" indent="-342900">
              <a:spcBef>
                <a:spcPts val="0"/>
              </a:spcBef>
              <a:buClr>
                <a:schemeClr val="accent2"/>
              </a:buClr>
              <a:buFont typeface="Arial" panose="020B0604020202020204" pitchFamily="34" charset="0"/>
              <a:buChar char="•"/>
            </a:pPr>
            <a:r>
              <a:rPr lang="en-US" dirty="0"/>
              <a:t>mild chronic obstructive pulmonary disease (COPD) </a:t>
            </a:r>
          </a:p>
          <a:p>
            <a:pPr marL="342900" indent="-342900">
              <a:spcBef>
                <a:spcPts val="0"/>
              </a:spcBef>
              <a:buClr>
                <a:schemeClr val="accent2"/>
              </a:buClr>
              <a:buFont typeface="Arial" panose="020B0604020202020204" pitchFamily="34" charset="0"/>
              <a:buChar char="•"/>
            </a:pPr>
            <a:r>
              <a:rPr lang="en-US" dirty="0"/>
              <a:t>medications; regular Spiriva inhaler and Ventolin inhaler as required</a:t>
            </a:r>
          </a:p>
          <a:p>
            <a:pPr marL="342900" indent="-342900">
              <a:spcBef>
                <a:spcPts val="0"/>
              </a:spcBef>
              <a:buClr>
                <a:schemeClr val="accent2"/>
              </a:buClr>
              <a:buFont typeface="Arial" panose="020B0604020202020204" pitchFamily="34" charset="0"/>
              <a:buChar char="•"/>
            </a:pPr>
            <a:r>
              <a:rPr lang="en-US" dirty="0"/>
              <a:t>no recent illnesses, weight loss, calf pain or long-haul plane flights</a:t>
            </a:r>
          </a:p>
          <a:p>
            <a:pPr>
              <a:buClr>
                <a:schemeClr val="accent2"/>
              </a:buClr>
            </a:pPr>
            <a:r>
              <a:rPr lang="en-US" b="1" dirty="0"/>
              <a:t>Symptoms</a:t>
            </a:r>
          </a:p>
          <a:p>
            <a:pPr marL="342900" indent="-342900">
              <a:spcBef>
                <a:spcPts val="0"/>
              </a:spcBef>
              <a:buClr>
                <a:schemeClr val="accent2"/>
              </a:buClr>
              <a:buFont typeface="Arial" panose="020B0604020202020204" pitchFamily="34" charset="0"/>
              <a:buChar char="•"/>
            </a:pPr>
            <a:r>
              <a:rPr lang="en-US" dirty="0"/>
              <a:t>10 days ago he developed a bad head cold with runny nose and sore throat, followed by onset of a hacking cough productive of purulent sputum and shortness of breath on exertion.</a:t>
            </a:r>
          </a:p>
          <a:p>
            <a:pPr marL="342900" indent="-342900">
              <a:spcBef>
                <a:spcPts val="0"/>
              </a:spcBef>
              <a:buClr>
                <a:schemeClr val="accent2"/>
              </a:buClr>
              <a:buFont typeface="Arial" panose="020B0604020202020204" pitchFamily="34" charset="0"/>
              <a:buChar char="•"/>
            </a:pPr>
            <a:r>
              <a:rPr lang="en-US" dirty="0"/>
              <a:t>After 4 days, he went to his GP and was prescribed antibiotics. </a:t>
            </a:r>
          </a:p>
          <a:p>
            <a:pPr marL="342900" indent="-342900">
              <a:spcBef>
                <a:spcPts val="0"/>
              </a:spcBef>
              <a:buClr>
                <a:schemeClr val="accent2"/>
              </a:buClr>
              <a:buFont typeface="Arial" panose="020B0604020202020204" pitchFamily="34" charset="0"/>
              <a:buChar char="•"/>
            </a:pPr>
            <a:r>
              <a:rPr lang="en-US" dirty="0"/>
              <a:t>His symptoms were improving until today when he suddenly developed sharp pleuritic chest pain adjacent to his left mid-sternum and worsening shortness of breath.</a:t>
            </a:r>
          </a:p>
          <a:p>
            <a:pPr marL="342900" indent="-342900">
              <a:spcBef>
                <a:spcPts val="0"/>
              </a:spcBef>
              <a:buClr>
                <a:schemeClr val="accent2"/>
              </a:buClr>
              <a:buFont typeface="Arial" panose="020B0604020202020204" pitchFamily="34" charset="0"/>
              <a:buChar char="•"/>
            </a:pPr>
            <a:r>
              <a:rPr lang="en-US" dirty="0"/>
              <a:t>Because the pain was severe and he was unable to go to work, he took himself to the local hospital ED for assessment</a:t>
            </a:r>
          </a:p>
          <a:p>
            <a:pPr marL="342900" indent="-342900">
              <a:spcBef>
                <a:spcPts val="0"/>
              </a:spcBef>
              <a:buClr>
                <a:schemeClr val="accent2"/>
              </a:buClr>
              <a:buFont typeface="Arial" panose="020B0604020202020204" pitchFamily="34" charset="0"/>
              <a:buChar char="•"/>
            </a:pPr>
            <a:endParaRPr lang="en-US" dirty="0"/>
          </a:p>
          <a:p>
            <a:pPr marL="342900" indent="-342900">
              <a:spcBef>
                <a:spcPts val="0"/>
              </a:spcBef>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endParaRPr lang="en-AU"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Hugh</a:t>
            </a:r>
            <a:endParaRPr lang="en-AU" dirty="0"/>
          </a:p>
        </p:txBody>
      </p:sp>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D77A0-7BBF-4AB7-B630-BF8715AB865B}"/>
              </a:ext>
            </a:extLst>
          </p:cNvPr>
          <p:cNvSpPr>
            <a:spLocks noGrp="1"/>
          </p:cNvSpPr>
          <p:nvPr>
            <p:ph sz="half" idx="1"/>
          </p:nvPr>
        </p:nvSpPr>
        <p:spPr/>
        <p:txBody>
          <a:bodyPr/>
          <a:lstStyle/>
          <a:p>
            <a:r>
              <a:rPr lang="en-AU" b="1" dirty="0"/>
              <a:t>Examination</a:t>
            </a:r>
          </a:p>
          <a:p>
            <a:pPr marL="342900" indent="-342900">
              <a:spcBef>
                <a:spcPts val="0"/>
              </a:spcBef>
              <a:buClr>
                <a:schemeClr val="accent2"/>
              </a:buClr>
              <a:buFont typeface="Arial" panose="020B0604020202020204" pitchFamily="34" charset="0"/>
              <a:buChar char="•"/>
            </a:pPr>
            <a:r>
              <a:rPr lang="en-AU" dirty="0"/>
              <a:t>no fever</a:t>
            </a:r>
          </a:p>
          <a:p>
            <a:pPr marL="342900" indent="-342900">
              <a:spcBef>
                <a:spcPts val="0"/>
              </a:spcBef>
              <a:buClr>
                <a:schemeClr val="accent2"/>
              </a:buClr>
              <a:buFont typeface="Arial" panose="020B0604020202020204" pitchFamily="34" charset="0"/>
              <a:buChar char="•"/>
            </a:pPr>
            <a:r>
              <a:rPr lang="en-AU" dirty="0"/>
              <a:t>pulse rate (PR) 60 bpm</a:t>
            </a:r>
          </a:p>
          <a:p>
            <a:pPr marL="342900" indent="-342900">
              <a:spcBef>
                <a:spcPts val="0"/>
              </a:spcBef>
              <a:buClr>
                <a:schemeClr val="accent2"/>
              </a:buClr>
              <a:buFont typeface="Arial" panose="020B0604020202020204" pitchFamily="34" charset="0"/>
              <a:buChar char="•"/>
            </a:pPr>
            <a:r>
              <a:rPr lang="en-AU" dirty="0"/>
              <a:t>blood pressure (BP) 140/80 lying supine position, 125/70 standing</a:t>
            </a:r>
          </a:p>
          <a:p>
            <a:pPr marL="342900" indent="-342900">
              <a:spcBef>
                <a:spcPts val="0"/>
              </a:spcBef>
              <a:buClr>
                <a:schemeClr val="accent2"/>
              </a:buClr>
              <a:buFont typeface="Arial" panose="020B0604020202020204" pitchFamily="34" charset="0"/>
              <a:buChar char="•"/>
            </a:pPr>
            <a:r>
              <a:rPr lang="en-AU" dirty="0"/>
              <a:t>normal heart sounds with no murmurs</a:t>
            </a:r>
          </a:p>
          <a:p>
            <a:pPr marL="342900" indent="-342900">
              <a:spcBef>
                <a:spcPts val="0"/>
              </a:spcBef>
              <a:buClr>
                <a:schemeClr val="accent2"/>
              </a:buClr>
              <a:buFont typeface="Arial" panose="020B0604020202020204" pitchFamily="34" charset="0"/>
              <a:buChar char="•"/>
            </a:pPr>
            <a:r>
              <a:rPr lang="en-AU" dirty="0"/>
              <a:t>scattered coarse inspiratory crackles and mild expiratory wheeze heard over all lung zones with no friction rub</a:t>
            </a:r>
          </a:p>
          <a:p>
            <a:pPr marL="342900" indent="-342900">
              <a:spcBef>
                <a:spcPts val="0"/>
              </a:spcBef>
              <a:buClr>
                <a:schemeClr val="accent2"/>
              </a:buClr>
              <a:buFont typeface="Arial" panose="020B0604020202020204" pitchFamily="34" charset="0"/>
              <a:buChar char="•"/>
            </a:pPr>
            <a:r>
              <a:rPr lang="en-AU" dirty="0"/>
              <a:t>marked tenderness over the left 4th anterior costochondral joint</a:t>
            </a:r>
          </a:p>
          <a:p>
            <a:pPr marL="342900" indent="-342900">
              <a:spcBef>
                <a:spcPts val="0"/>
              </a:spcBef>
              <a:buClr>
                <a:schemeClr val="accent2"/>
              </a:buClr>
              <a:buFont typeface="Arial" panose="020B0604020202020204" pitchFamily="34" charset="0"/>
              <a:buChar char="•"/>
            </a:pPr>
            <a:r>
              <a:rPr lang="en-AU" dirty="0"/>
              <a:t>abdominal and neurological examinations are normal</a:t>
            </a:r>
          </a:p>
          <a:p>
            <a:pPr marL="342900" indent="-342900">
              <a:spcBef>
                <a:spcPts val="0"/>
              </a:spcBef>
              <a:buClr>
                <a:schemeClr val="accent2"/>
              </a:buClr>
              <a:buFont typeface="Arial" panose="020B0604020202020204" pitchFamily="34" charset="0"/>
              <a:buChar char="•"/>
            </a:pPr>
            <a:r>
              <a:rPr lang="en-AU" dirty="0"/>
              <a:t>no calf swelling or tenderness</a:t>
            </a:r>
          </a:p>
        </p:txBody>
      </p:sp>
      <p:sp>
        <p:nvSpPr>
          <p:cNvPr id="3" name="Content Placeholder 2">
            <a:extLst>
              <a:ext uri="{FF2B5EF4-FFF2-40B4-BE49-F238E27FC236}">
                <a16:creationId xmlns:a16="http://schemas.microsoft.com/office/drawing/2014/main" id="{2C57D9D7-5786-4683-ABD7-C0B12EB237DF}"/>
              </a:ext>
            </a:extLst>
          </p:cNvPr>
          <p:cNvSpPr>
            <a:spLocks noGrp="1"/>
          </p:cNvSpPr>
          <p:nvPr>
            <p:ph sz="half" idx="2"/>
          </p:nvPr>
        </p:nvSpPr>
        <p:spPr/>
        <p:txBody>
          <a:bodyPr/>
          <a:lstStyle/>
          <a:p>
            <a:r>
              <a:rPr lang="en-US" b="1" dirty="0"/>
              <a:t>Tests / Investigations</a:t>
            </a:r>
          </a:p>
          <a:p>
            <a:pPr marL="342900" indent="-342900">
              <a:spcBef>
                <a:spcPts val="0"/>
              </a:spcBef>
              <a:buClr>
                <a:schemeClr val="accent2"/>
              </a:buClr>
              <a:buFont typeface="Arial" panose="020B0604020202020204" pitchFamily="34" charset="0"/>
              <a:buChar char="•"/>
            </a:pPr>
            <a:r>
              <a:rPr lang="en-US" dirty="0"/>
              <a:t>full blood count and 20-item biochemical profile normal</a:t>
            </a:r>
          </a:p>
          <a:p>
            <a:pPr marL="342900" indent="-342900">
              <a:spcBef>
                <a:spcPts val="0"/>
              </a:spcBef>
              <a:buClr>
                <a:schemeClr val="accent2"/>
              </a:buClr>
              <a:buFont typeface="Arial" panose="020B0604020202020204" pitchFamily="34" charset="0"/>
              <a:buChar char="•"/>
            </a:pPr>
            <a:r>
              <a:rPr lang="en-US" dirty="0"/>
              <a:t>electrocardiograph normal</a:t>
            </a:r>
          </a:p>
          <a:p>
            <a:pPr marL="342900" indent="-342900">
              <a:spcBef>
                <a:spcPts val="0"/>
              </a:spcBef>
              <a:buClr>
                <a:schemeClr val="accent2"/>
              </a:buClr>
              <a:buFont typeface="Arial" panose="020B0604020202020204" pitchFamily="34" charset="0"/>
              <a:buChar char="•"/>
            </a:pPr>
            <a:r>
              <a:rPr lang="en-US" dirty="0"/>
              <a:t>chest X-ray shows mild hyperinflation of both lungs with no other focal abnormalities</a:t>
            </a:r>
          </a:p>
          <a:p>
            <a:pPr marL="342900" indent="-342900">
              <a:spcBef>
                <a:spcPts val="0"/>
              </a:spcBef>
              <a:buClr>
                <a:schemeClr val="accent2"/>
              </a:buClr>
              <a:buFont typeface="Arial" panose="020B0604020202020204" pitchFamily="34" charset="0"/>
              <a:buChar char="•"/>
            </a:pPr>
            <a:r>
              <a:rPr lang="en-US" dirty="0"/>
              <a:t>pulse oximetry shows normal arterial oxygen saturation of 96% on room air. </a:t>
            </a:r>
          </a:p>
          <a:p>
            <a:endParaRPr lang="en-AU" dirty="0"/>
          </a:p>
        </p:txBody>
      </p:sp>
      <p:sp>
        <p:nvSpPr>
          <p:cNvPr id="4" name="Title 3">
            <a:extLst>
              <a:ext uri="{FF2B5EF4-FFF2-40B4-BE49-F238E27FC236}">
                <a16:creationId xmlns:a16="http://schemas.microsoft.com/office/drawing/2014/main" id="{CF80D662-01BD-4BBE-A360-A09E9948B6B9}"/>
              </a:ext>
            </a:extLst>
          </p:cNvPr>
          <p:cNvSpPr>
            <a:spLocks noGrp="1"/>
          </p:cNvSpPr>
          <p:nvPr>
            <p:ph type="title"/>
          </p:nvPr>
        </p:nvSpPr>
        <p:spPr/>
        <p:txBody>
          <a:bodyPr/>
          <a:lstStyle/>
          <a:p>
            <a:r>
              <a:rPr lang="en-US" dirty="0"/>
              <a:t>Hugh</a:t>
            </a:r>
            <a:endParaRPr lang="en-AU" dirty="0"/>
          </a:p>
        </p:txBody>
      </p:sp>
    </p:spTree>
    <p:extLst>
      <p:ext uri="{BB962C8B-B14F-4D97-AF65-F5344CB8AC3E}">
        <p14:creationId xmlns:p14="http://schemas.microsoft.com/office/powerpoint/2010/main" val="29169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AAA810-8F97-4948-9870-8E3653545BDB}"/>
              </a:ext>
            </a:extLst>
          </p:cNvPr>
          <p:cNvSpPr>
            <a:spLocks noGrp="1"/>
          </p:cNvSpPr>
          <p:nvPr>
            <p:ph type="body" sz="quarter" idx="11"/>
          </p:nvPr>
        </p:nvSpPr>
        <p:spPr>
          <a:xfrm>
            <a:off x="695325" y="1412875"/>
            <a:ext cx="10801350" cy="3972857"/>
          </a:xfrm>
        </p:spPr>
        <p:txBody>
          <a:bodyPr/>
          <a:lstStyle/>
          <a:p>
            <a:r>
              <a:rPr lang="en-US" b="1" dirty="0">
                <a:solidFill>
                  <a:schemeClr val="accent6"/>
                </a:solidFill>
              </a:rPr>
              <a:t>What is the diagnosis? </a:t>
            </a:r>
          </a:p>
          <a:p>
            <a:endParaRPr lang="en-US" dirty="0"/>
          </a:p>
          <a:p>
            <a:pPr marL="342900" indent="-342900">
              <a:buClr>
                <a:schemeClr val="accent2"/>
              </a:buClr>
              <a:buFont typeface="Arial" panose="020B0604020202020204" pitchFamily="34" charset="0"/>
              <a:buChar char="•"/>
            </a:pPr>
            <a:r>
              <a:rPr lang="en-US" dirty="0"/>
              <a:t>Viral or cough-induced costochondritis?</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Acute pulmonary thromboembolism (PTE) with clots passing to his lungs?</a:t>
            </a:r>
          </a:p>
          <a:p>
            <a:endParaRPr lang="en-US" dirty="0"/>
          </a:p>
          <a:p>
            <a:r>
              <a:rPr lang="en-US" b="1" dirty="0">
                <a:solidFill>
                  <a:schemeClr val="accent6"/>
                </a:solidFill>
              </a:rPr>
              <a:t>Need to rule out acute pulmonary thromboembolism (PTE) due to severity of the condition. </a:t>
            </a:r>
          </a:p>
          <a:p>
            <a:endParaRPr lang="en-US" dirty="0"/>
          </a:p>
          <a:p>
            <a:endParaRPr lang="en-AU" dirty="0"/>
          </a:p>
        </p:txBody>
      </p:sp>
    </p:spTree>
    <p:extLst>
      <p:ext uri="{BB962C8B-B14F-4D97-AF65-F5344CB8AC3E}">
        <p14:creationId xmlns:p14="http://schemas.microsoft.com/office/powerpoint/2010/main" val="18389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42C5-94CE-46AA-9E18-37BEDC5DF71E}"/>
              </a:ext>
            </a:extLst>
          </p:cNvPr>
          <p:cNvSpPr>
            <a:spLocks noGrp="1"/>
          </p:cNvSpPr>
          <p:nvPr>
            <p:ph type="title"/>
          </p:nvPr>
        </p:nvSpPr>
        <p:spPr>
          <a:xfrm>
            <a:off x="695325" y="124866"/>
            <a:ext cx="10801350" cy="1288009"/>
          </a:xfrm>
        </p:spPr>
        <p:txBody>
          <a:bodyPr/>
          <a:lstStyle/>
          <a:p>
            <a:r>
              <a:rPr lang="en-US" sz="3600" dirty="0"/>
              <a:t>What investigations can be used for suspected acute pulmonary thromboembolism?</a:t>
            </a:r>
            <a:endParaRPr lang="en-AU" sz="3600" dirty="0"/>
          </a:p>
        </p:txBody>
      </p:sp>
      <p:sp>
        <p:nvSpPr>
          <p:cNvPr id="3" name="Text Placeholder 2">
            <a:extLst>
              <a:ext uri="{FF2B5EF4-FFF2-40B4-BE49-F238E27FC236}">
                <a16:creationId xmlns:a16="http://schemas.microsoft.com/office/drawing/2014/main" id="{5F5063EC-C63D-4193-9F0F-E9A0ADDBDBC9}"/>
              </a:ext>
            </a:extLst>
          </p:cNvPr>
          <p:cNvSpPr>
            <a:spLocks noGrp="1"/>
          </p:cNvSpPr>
          <p:nvPr>
            <p:ph type="body" sz="quarter" idx="10"/>
          </p:nvPr>
        </p:nvSpPr>
        <p:spPr>
          <a:xfrm>
            <a:off x="695324" y="1412875"/>
            <a:ext cx="10569575" cy="4284663"/>
          </a:xfrm>
        </p:spPr>
        <p:txBody>
          <a:bodyPr/>
          <a:lstStyle/>
          <a:p>
            <a:pPr lvl="2">
              <a:buFont typeface="Arial" panose="020B0604020202020204" pitchFamily="34" charset="0"/>
              <a:buChar char="•"/>
            </a:pPr>
            <a:r>
              <a:rPr lang="en-US" sz="2000" b="1" dirty="0"/>
              <a:t>Duplex ultrasound of the lower limb veins</a:t>
            </a:r>
          </a:p>
          <a:p>
            <a:pPr marL="0" lvl="2" indent="0">
              <a:spcAft>
                <a:spcPts val="600"/>
              </a:spcAft>
              <a:buNone/>
            </a:pPr>
            <a:r>
              <a:rPr lang="en-US" sz="1600" dirty="0"/>
              <a:t>Imaging test used to demonstrate venous thrombi which, if located in the deep venous system, can </a:t>
            </a:r>
            <a:r>
              <a:rPr lang="en-US" sz="1600" dirty="0" err="1"/>
              <a:t>embolise</a:t>
            </a:r>
            <a:r>
              <a:rPr lang="en-US" sz="1600" dirty="0"/>
              <a:t> to the lungs.</a:t>
            </a:r>
          </a:p>
          <a:p>
            <a:pPr lvl="2">
              <a:buFont typeface="Arial" panose="020B0604020202020204" pitchFamily="34" charset="0"/>
              <a:buChar char="•"/>
            </a:pPr>
            <a:r>
              <a:rPr lang="en-US" sz="2000" b="1" dirty="0"/>
              <a:t>Echocardiography</a:t>
            </a:r>
          </a:p>
          <a:p>
            <a:pPr marL="0" lvl="2" indent="0">
              <a:spcAft>
                <a:spcPts val="600"/>
              </a:spcAft>
              <a:buNone/>
            </a:pPr>
            <a:r>
              <a:rPr lang="en-US" sz="1600" dirty="0"/>
              <a:t>Imaging test to assess right ventricular function and measure right heart pressures in acute PTE.</a:t>
            </a:r>
          </a:p>
          <a:p>
            <a:pPr lvl="2">
              <a:buFont typeface="Arial" panose="020B0604020202020204" pitchFamily="34" charset="0"/>
              <a:buChar char="•"/>
            </a:pPr>
            <a:r>
              <a:rPr lang="en-US" sz="2000" b="1" dirty="0"/>
              <a:t>Serum troponin assay</a:t>
            </a:r>
          </a:p>
          <a:p>
            <a:pPr marL="0" lvl="2" indent="0">
              <a:spcAft>
                <a:spcPts val="600"/>
              </a:spcAft>
              <a:buNone/>
            </a:pPr>
            <a:r>
              <a:rPr lang="en-US" sz="1600" dirty="0"/>
              <a:t>Blood test to detect elevated troponin levels resulting from right heart strain in acute PTE or myocardial </a:t>
            </a:r>
            <a:r>
              <a:rPr lang="en-US" sz="1600" dirty="0" err="1"/>
              <a:t>ischaemia</a:t>
            </a:r>
            <a:r>
              <a:rPr lang="en-US" sz="1600" dirty="0"/>
              <a:t> resulting from decreased cardiac output in massive or sub-massive PTE.</a:t>
            </a:r>
          </a:p>
          <a:p>
            <a:pPr lvl="2">
              <a:buFont typeface="Arial" panose="020B0604020202020204" pitchFamily="34" charset="0"/>
              <a:buChar char="•"/>
            </a:pPr>
            <a:r>
              <a:rPr lang="en-US" sz="2000" b="1" dirty="0"/>
              <a:t>D-dimer assay</a:t>
            </a:r>
          </a:p>
          <a:p>
            <a:pPr marL="0" lvl="2" indent="0">
              <a:spcAft>
                <a:spcPts val="600"/>
              </a:spcAft>
              <a:buNone/>
            </a:pPr>
            <a:r>
              <a:rPr lang="en-US" sz="1600" dirty="0"/>
              <a:t>Highly sensitive test to detect breakdown products of venous thrombi in the bloodstream.</a:t>
            </a:r>
          </a:p>
          <a:p>
            <a:pPr lvl="2">
              <a:buFont typeface="Arial" panose="020B0604020202020204" pitchFamily="34" charset="0"/>
              <a:buChar char="•"/>
            </a:pPr>
            <a:r>
              <a:rPr lang="en-US" sz="2000" b="1" dirty="0" err="1"/>
              <a:t>Computerised</a:t>
            </a:r>
            <a:r>
              <a:rPr lang="en-US" sz="2000" b="1" dirty="0"/>
              <a:t> tomography pulmonary arteries (CTPA)</a:t>
            </a:r>
          </a:p>
          <a:p>
            <a:pPr marL="0" lvl="2" indent="0">
              <a:buNone/>
            </a:pPr>
            <a:r>
              <a:rPr lang="en-US" sz="1600" spc="-20" dirty="0"/>
              <a:t>Imaging test requiring contrast infusion which can detect </a:t>
            </a:r>
            <a:r>
              <a:rPr lang="en-US" sz="1600" spc="-20" dirty="0" err="1"/>
              <a:t>embolised</a:t>
            </a:r>
            <a:r>
              <a:rPr lang="en-US" sz="1600" spc="-20" dirty="0"/>
              <a:t> thrombi in pulmonary arteries in patients with suspected PTE.</a:t>
            </a:r>
          </a:p>
          <a:p>
            <a:endParaRPr lang="en-AU" dirty="0"/>
          </a:p>
        </p:txBody>
      </p:sp>
    </p:spTree>
    <p:extLst>
      <p:ext uri="{BB962C8B-B14F-4D97-AF65-F5344CB8AC3E}">
        <p14:creationId xmlns:p14="http://schemas.microsoft.com/office/powerpoint/2010/main" val="410814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66775"/>
            <a:ext cx="10645775" cy="3972857"/>
          </a:xfrm>
        </p:spPr>
        <p:txBody>
          <a:bodyPr/>
          <a:lstStyle/>
          <a:p>
            <a:r>
              <a:rPr lang="en-AU" b="1" dirty="0">
                <a:solidFill>
                  <a:schemeClr val="accent6"/>
                </a:solidFill>
              </a:rPr>
              <a:t>Which investigations are recommended in this case of suspected acute pulmonary thromboembolism (PTE)?</a:t>
            </a:r>
          </a:p>
          <a:p>
            <a:endParaRPr lang="en-AU" b="1" dirty="0">
              <a:solidFill>
                <a:schemeClr val="accent6"/>
              </a:solidFill>
            </a:endParaRPr>
          </a:p>
          <a:p>
            <a:pPr marL="342900" indent="-342900">
              <a:spcBef>
                <a:spcPts val="600"/>
              </a:spcBef>
              <a:buClr>
                <a:schemeClr val="accent2"/>
              </a:buClr>
              <a:buFont typeface="Wingdings" panose="05000000000000000000" pitchFamily="2" charset="2"/>
              <a:buChar char="q"/>
            </a:pPr>
            <a:r>
              <a:rPr lang="en-AU" dirty="0"/>
              <a:t>Duplex ultrasound of the lower limb veins</a:t>
            </a:r>
          </a:p>
          <a:p>
            <a:pPr marL="342900" indent="-342900">
              <a:spcBef>
                <a:spcPts val="600"/>
              </a:spcBef>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Echocardiography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Serum troponin assay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D-dimer assay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Computerised tomography pulmonary arteries (CTPA)</a:t>
            </a:r>
          </a:p>
          <a:p>
            <a:endParaRPr lang="en-AU" dirty="0"/>
          </a:p>
        </p:txBody>
      </p:sp>
    </p:spTree>
    <p:extLst>
      <p:ext uri="{BB962C8B-B14F-4D97-AF65-F5344CB8AC3E}">
        <p14:creationId xmlns:p14="http://schemas.microsoft.com/office/powerpoint/2010/main" val="156470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79475"/>
            <a:ext cx="10188575" cy="3972857"/>
          </a:xfrm>
        </p:spPr>
        <p:txBody>
          <a:bodyPr/>
          <a:lstStyle/>
          <a:p>
            <a:r>
              <a:rPr lang="en-US" b="1" dirty="0">
                <a:solidFill>
                  <a:schemeClr val="accent6"/>
                </a:solidFill>
              </a:rPr>
              <a:t>Use a validated prediction tool such as the modified Wells score to guide choice of investigation. </a:t>
            </a:r>
          </a:p>
          <a:p>
            <a:endParaRPr lang="en-US" b="1" dirty="0">
              <a:solidFill>
                <a:schemeClr val="accent6"/>
              </a:solidFill>
            </a:endParaRPr>
          </a:p>
          <a:p>
            <a:pPr marL="342900" indent="-342900">
              <a:buClr>
                <a:schemeClr val="accent2"/>
              </a:buClr>
              <a:buFont typeface="Arial" panose="020B0604020202020204" pitchFamily="34" charset="0"/>
              <a:buChar char="•"/>
            </a:pPr>
            <a:r>
              <a:rPr lang="en-US" sz="1800" dirty="0"/>
              <a:t>Modified Wells score includes variables such as ‘symptoms and signs of DVT’ and heart rate &gt;100 bpm, where a score &lt; 4 makes acute PTE unlikely.</a:t>
            </a:r>
          </a:p>
          <a:p>
            <a:pPr marL="342900" indent="-342900">
              <a:buClr>
                <a:schemeClr val="accent2"/>
              </a:buClr>
              <a:buFont typeface="Arial" panose="020B0604020202020204" pitchFamily="34" charset="0"/>
              <a:buChar char="•"/>
            </a:pPr>
            <a:r>
              <a:rPr lang="en-US" sz="1800" dirty="0"/>
              <a:t>For Hugh, the modified Wells score is 0. This indicates low pre-test probability of acute PTE.</a:t>
            </a:r>
          </a:p>
          <a:p>
            <a:pPr marL="342900" indent="-342900">
              <a:buClr>
                <a:schemeClr val="accent2"/>
              </a:buClr>
              <a:buFont typeface="Arial" panose="020B0604020202020204" pitchFamily="34" charset="0"/>
              <a:buChar char="•"/>
            </a:pPr>
            <a:r>
              <a:rPr lang="en-US" sz="1800" dirty="0"/>
              <a:t>As a result, the recommendation for investigation for Hugh is:</a:t>
            </a:r>
          </a:p>
          <a:p>
            <a:pPr marL="609300" lvl="2" indent="-342900">
              <a:buFont typeface="Courier New" panose="02070309020205020404" pitchFamily="49" charset="0"/>
              <a:buChar char="o"/>
            </a:pPr>
            <a:r>
              <a:rPr lang="en-US" sz="1600" dirty="0"/>
              <a:t>Duplex ultrasound of the lower limb veins</a:t>
            </a:r>
          </a:p>
          <a:p>
            <a:pPr marL="609300" lvl="2" indent="-342900">
              <a:buFont typeface="Courier New" panose="02070309020205020404" pitchFamily="49" charset="0"/>
              <a:buChar char="o"/>
            </a:pPr>
            <a:r>
              <a:rPr lang="en-US" sz="1600" dirty="0"/>
              <a:t>Echocardiography</a:t>
            </a:r>
          </a:p>
          <a:p>
            <a:pPr marL="609300" lvl="2" indent="-342900">
              <a:buFont typeface="Courier New" panose="02070309020205020404" pitchFamily="49" charset="0"/>
              <a:buChar char="o"/>
            </a:pPr>
            <a:r>
              <a:rPr lang="en-US" sz="1600" dirty="0"/>
              <a:t>Serum troponin assay</a:t>
            </a:r>
          </a:p>
          <a:p>
            <a:pPr marL="609300" lvl="2" indent="-342900">
              <a:buFont typeface="Courier New" panose="02070309020205020404" pitchFamily="49" charset="0"/>
              <a:buChar char="o"/>
            </a:pPr>
            <a:r>
              <a:rPr lang="en-US" sz="1600" dirty="0"/>
              <a:t>D-dimer assay</a:t>
            </a:r>
          </a:p>
          <a:p>
            <a:pPr marL="609300" lvl="2" indent="-342900">
              <a:buFont typeface="Courier New" panose="02070309020205020404" pitchFamily="49" charset="0"/>
              <a:buChar char="o"/>
            </a:pPr>
            <a:r>
              <a:rPr lang="en-US" sz="1600" dirty="0" err="1"/>
              <a:t>Computerised</a:t>
            </a:r>
            <a:r>
              <a:rPr lang="en-US" sz="1600" dirty="0"/>
              <a:t> tomography pulmonary arteries (CTPA)</a:t>
            </a:r>
          </a:p>
          <a:p>
            <a:endParaRPr lang="en-AU" dirty="0"/>
          </a:p>
        </p:txBody>
      </p:sp>
    </p:spTree>
    <p:extLst>
      <p:ext uri="{BB962C8B-B14F-4D97-AF65-F5344CB8AC3E}">
        <p14:creationId xmlns:p14="http://schemas.microsoft.com/office/powerpoint/2010/main" val="94029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79475"/>
            <a:ext cx="10188575" cy="3972857"/>
          </a:xfrm>
        </p:spPr>
        <p:txBody>
          <a:bodyPr/>
          <a:lstStyle/>
          <a:p>
            <a:r>
              <a:rPr lang="en-US" b="1" dirty="0">
                <a:solidFill>
                  <a:schemeClr val="accent6"/>
                </a:solidFill>
              </a:rPr>
              <a:t>Correct steps for management</a:t>
            </a:r>
          </a:p>
          <a:p>
            <a:endParaRPr lang="en-US" b="1" dirty="0">
              <a:solidFill>
                <a:schemeClr val="accent6"/>
              </a:solidFill>
            </a:endParaRPr>
          </a:p>
          <a:p>
            <a:pPr marL="342900" indent="-342900">
              <a:buClr>
                <a:schemeClr val="accent2"/>
              </a:buClr>
              <a:buFont typeface="Arial" panose="020B0604020202020204" pitchFamily="34" charset="0"/>
              <a:buChar char="•"/>
            </a:pPr>
            <a:r>
              <a:rPr lang="en-US" dirty="0"/>
              <a:t>D-dimer assay yields a result of 300 ng/ml which, for Hugh, is below upper normal age-adjusted reference value (or cut-point) of 550 ng/ml. This result renders the probability of acute PTE &lt; 1% (</a:t>
            </a:r>
            <a:r>
              <a:rPr lang="en-US" dirty="0" err="1"/>
              <a:t>ie</a:t>
            </a:r>
            <a:r>
              <a:rPr lang="en-US" dirty="0"/>
              <a:t> very unlikely).</a:t>
            </a:r>
          </a:p>
          <a:p>
            <a:pPr marL="342900" indent="-342900">
              <a:buClr>
                <a:schemeClr val="accent2"/>
              </a:buClr>
              <a:buFont typeface="Arial" panose="020B0604020202020204" pitchFamily="34" charset="0"/>
              <a:buChar char="•"/>
            </a:pPr>
            <a:r>
              <a:rPr lang="en-US" dirty="0"/>
              <a:t>No further investigations for acute PTE are recommended for Hugh.</a:t>
            </a:r>
          </a:p>
          <a:p>
            <a:pPr marL="342900" indent="-342900">
              <a:buClr>
                <a:schemeClr val="accent2"/>
              </a:buClr>
              <a:buFont typeface="Arial" panose="020B0604020202020204" pitchFamily="34" charset="0"/>
              <a:buChar char="•"/>
            </a:pPr>
            <a:r>
              <a:rPr lang="en-US" dirty="0"/>
              <a:t>History and examination suggests costochondritis induced by prolonged coughing or viral infection as the most likely cause for Hugh’s presentation.</a:t>
            </a:r>
          </a:p>
          <a:p>
            <a:pPr marL="342900" indent="-342900">
              <a:buClr>
                <a:schemeClr val="accent2"/>
              </a:buClr>
              <a:buFont typeface="Arial" panose="020B0604020202020204" pitchFamily="34" charset="0"/>
              <a:buChar char="•"/>
            </a:pPr>
            <a:r>
              <a:rPr lang="en-US" dirty="0"/>
              <a:t>Hugh is treated with:</a:t>
            </a:r>
          </a:p>
          <a:p>
            <a:pPr marL="723600" lvl="2" indent="-457200">
              <a:buFont typeface="+mj-lt"/>
              <a:buAutoNum type="arabicPeriod"/>
            </a:pPr>
            <a:r>
              <a:rPr lang="en-US" dirty="0"/>
              <a:t>	</a:t>
            </a:r>
            <a:r>
              <a:rPr lang="en-US" sz="1800" dirty="0"/>
              <a:t>analgesics </a:t>
            </a:r>
          </a:p>
          <a:p>
            <a:pPr marL="723600" lvl="2" indent="-457200">
              <a:buFont typeface="+mj-lt"/>
              <a:buAutoNum type="arabicPeriod"/>
            </a:pPr>
            <a:r>
              <a:rPr lang="en-US" sz="1800" dirty="0"/>
              <a:t>	local </a:t>
            </a:r>
            <a:r>
              <a:rPr lang="en-US" sz="1800" dirty="0" err="1"/>
              <a:t>anaesthetic</a:t>
            </a:r>
            <a:r>
              <a:rPr lang="en-US" sz="1800" dirty="0"/>
              <a:t> injection to his costochondral joint </a:t>
            </a:r>
          </a:p>
          <a:p>
            <a:pPr marL="723600" lvl="2" indent="-457200">
              <a:buFont typeface="+mj-lt"/>
              <a:buAutoNum type="arabicPeriod"/>
            </a:pPr>
            <a:r>
              <a:rPr lang="en-US" sz="1800" dirty="0"/>
              <a:t>	discharged from ED with follow-up from his GP.</a:t>
            </a:r>
          </a:p>
          <a:p>
            <a:endParaRPr lang="en-AU" dirty="0"/>
          </a:p>
        </p:txBody>
      </p:sp>
    </p:spTree>
    <p:extLst>
      <p:ext uri="{BB962C8B-B14F-4D97-AF65-F5344CB8AC3E}">
        <p14:creationId xmlns:p14="http://schemas.microsoft.com/office/powerpoint/2010/main" val="52841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EB9AEE-F86A-4D0F-B578-45CACE58C458}"/>
              </a:ext>
            </a:extLst>
          </p:cNvPr>
          <p:cNvSpPr>
            <a:spLocks noGrp="1"/>
          </p:cNvSpPr>
          <p:nvPr>
            <p:ph type="body" idx="1"/>
          </p:nvPr>
        </p:nvSpPr>
        <p:spPr>
          <a:xfrm>
            <a:off x="695325" y="3096601"/>
            <a:ext cx="9490075" cy="1973874"/>
          </a:xfrm>
        </p:spPr>
        <p:txBody>
          <a:bodyPr/>
          <a:lstStyle/>
          <a:p>
            <a:r>
              <a:rPr lang="en-US" sz="2000" b="1" dirty="0"/>
              <a:t>Don’t request </a:t>
            </a:r>
            <a:r>
              <a:rPr lang="en-US" sz="2000" b="1" dirty="0" err="1"/>
              <a:t>computerised</a:t>
            </a:r>
            <a:r>
              <a:rPr lang="en-US" sz="2000" b="1" dirty="0"/>
              <a:t> tomography pulmonary angiography (CTPA) as the first-choice investigation in patients with low risk of venous thromboembolism (VTE) by modified Wells score. Instead request D-dimer and perform imaging only if levels are elevated, after adjusting for age</a:t>
            </a:r>
          </a:p>
          <a:p>
            <a:endParaRPr lang="en-US" dirty="0"/>
          </a:p>
          <a:p>
            <a:r>
              <a:rPr lang="en-US" sz="2000" b="1" dirty="0">
                <a:solidFill>
                  <a:schemeClr val="accent2"/>
                </a:solidFill>
              </a:rPr>
              <a:t>In</a:t>
            </a:r>
            <a:r>
              <a:rPr lang="en-AU" sz="2000" b="1" dirty="0" err="1">
                <a:solidFill>
                  <a:schemeClr val="accent2"/>
                </a:solidFill>
              </a:rPr>
              <a:t>ternal</a:t>
            </a:r>
            <a:r>
              <a:rPr lang="en-AU" sz="2000" b="1" dirty="0">
                <a:solidFill>
                  <a:schemeClr val="accent2"/>
                </a:solidFill>
              </a:rPr>
              <a:t> Medicine Society of Australia and New Zealand</a:t>
            </a:r>
          </a:p>
        </p:txBody>
      </p:sp>
      <p:sp>
        <p:nvSpPr>
          <p:cNvPr id="3" name="Title 2">
            <a:extLst>
              <a:ext uri="{FF2B5EF4-FFF2-40B4-BE49-F238E27FC236}">
                <a16:creationId xmlns:a16="http://schemas.microsoft.com/office/drawing/2014/main" id="{1C464C3E-CB38-4E49-975E-DA2A4B59CCFA}"/>
              </a:ext>
            </a:extLst>
          </p:cNvPr>
          <p:cNvSpPr>
            <a:spLocks noGrp="1"/>
          </p:cNvSpPr>
          <p:nvPr>
            <p:ph type="title"/>
          </p:nvPr>
        </p:nvSpPr>
        <p:spPr/>
        <p:txBody>
          <a:bodyPr/>
          <a:lstStyle/>
          <a:p>
            <a:r>
              <a:rPr lang="en-US" dirty="0"/>
              <a:t>Evolve Recommendation</a:t>
            </a:r>
            <a:endParaRPr lang="en-AU" dirty="0"/>
          </a:p>
        </p:txBody>
      </p:sp>
      <p:sp>
        <p:nvSpPr>
          <p:cNvPr id="6" name="Text Placeholder 1">
            <a:extLst>
              <a:ext uri="{FF2B5EF4-FFF2-40B4-BE49-F238E27FC236}">
                <a16:creationId xmlns:a16="http://schemas.microsoft.com/office/drawing/2014/main" id="{F3C00926-CC58-4175-878A-B81454F64B51}"/>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131290319"/>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1256</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System Font Regular</vt:lpstr>
      <vt:lpstr>Wingdings</vt:lpstr>
      <vt:lpstr>Office Theme</vt:lpstr>
      <vt:lpstr>Investigation of suspected acute pulmonary thromboembolism (PTE)</vt:lpstr>
      <vt:lpstr>Hugh</vt:lpstr>
      <vt:lpstr>Hugh</vt:lpstr>
      <vt:lpstr>PowerPoint Presentation</vt:lpstr>
      <vt:lpstr>What investigations can be used for suspected acute pulmonary thromboembolism?</vt:lpstr>
      <vt:lpstr>PowerPoint Presentation</vt:lpstr>
      <vt:lpstr>PowerPoint Presentation</vt:lpstr>
      <vt:lpstr>PowerPoint Presentation</vt:lpstr>
      <vt:lpstr>Evolve Recommendation</vt:lpstr>
      <vt:lpstr>What is best practice?</vt:lpstr>
      <vt:lpstr>What is best practice?</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71</cp:revision>
  <dcterms:created xsi:type="dcterms:W3CDTF">2020-08-06T07:16:45Z</dcterms:created>
  <dcterms:modified xsi:type="dcterms:W3CDTF">2022-03-11T00:01:02Z</dcterms:modified>
</cp:coreProperties>
</file>